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523" r:id="rId3"/>
    <p:sldId id="257" r:id="rId4"/>
    <p:sldId id="305" r:id="rId5"/>
    <p:sldId id="280" r:id="rId6"/>
    <p:sldId id="262" r:id="rId7"/>
    <p:sldId id="272" r:id="rId8"/>
    <p:sldId id="258" r:id="rId9"/>
    <p:sldId id="531" r:id="rId10"/>
    <p:sldId id="532" r:id="rId11"/>
    <p:sldId id="526" r:id="rId12"/>
    <p:sldId id="537" r:id="rId13"/>
    <p:sldId id="538" r:id="rId14"/>
    <p:sldId id="533" r:id="rId15"/>
    <p:sldId id="535" r:id="rId16"/>
    <p:sldId id="536" r:id="rId17"/>
    <p:sldId id="530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50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599" userDrawn="1">
          <p15:clr>
            <a:srgbClr val="A4A3A4"/>
          </p15:clr>
        </p15:guide>
        <p15:guide id="4" orient="horz" pos="715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D32"/>
    <a:srgbClr val="D6DCE5"/>
    <a:srgbClr val="58697A"/>
    <a:srgbClr val="064562"/>
    <a:srgbClr val="2D4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2" autoAdjust="0"/>
    <p:restoredTop sz="94732" autoAdjust="0"/>
  </p:normalViewPr>
  <p:slideViewPr>
    <p:cSldViewPr snapToGrid="0" showGuides="1">
      <p:cViewPr varScale="1">
        <p:scale>
          <a:sx n="103" d="100"/>
          <a:sy n="103" d="100"/>
        </p:scale>
        <p:origin x="468" y="72"/>
      </p:cViewPr>
      <p:guideLst>
        <p:guide pos="450"/>
        <p:guide pos="7310"/>
        <p:guide orient="horz" pos="599"/>
        <p:guide orient="horz" pos="715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A68DC3D0-EAA6-417E-A962-08CD08C8FF43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56DC1A86-C70E-4205-9CF3-D1154B08D0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07ECE-49AB-4CDC-A876-6B8210345C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Normal" panose="020B0400000000000000" pitchFamily="3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07ECE-49AB-4CDC-A876-6B8210345C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C1A86-C70E-4205-9CF3-D1154B08D0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9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07ECE-49AB-4CDC-A876-6B8210345C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Normal" panose="020B0400000000000000" pitchFamily="3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Normal" panose="020B0400000000000000" pitchFamily="3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707ECE-49AB-4CDC-A876-6B8210345C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Normal" panose="020B0400000000000000" pitchFamily="3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B12B-F883-4A86-6E5E-24A2D1FC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3E7C6A-7E1D-FBAB-266F-525667E50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479461-EFE2-7527-9206-3BA7B5D48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7E5F3-1051-327F-94AD-7727E7271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23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301C-EFA6-4208-C747-935BB8C5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7D7BF9-0E5A-5F87-2119-F0CB91E8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7192B3-A424-FC8C-706D-9099DA782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2F22A-0385-1E95-962D-F5027F2D8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53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Normal" panose="020B0400000000000000" pitchFamily="3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240587C2-12DF-4BD2-9AB9-FA2527AD0D0F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19C9C706-58C3-4869-ABDF-89C0937468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8"/>
          <a:stretch>
            <a:fillRect/>
          </a:stretch>
        </p:blipFill>
        <p:spPr bwMode="auto">
          <a:xfrm>
            <a:off x="8797785" y="436798"/>
            <a:ext cx="2667175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8"/>
          <a:stretch>
            <a:fillRect/>
          </a:stretch>
        </p:blipFill>
        <p:spPr bwMode="auto">
          <a:xfrm>
            <a:off x="4474166" y="452227"/>
            <a:ext cx="1338217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r="44727"/>
          <a:stretch>
            <a:fillRect/>
          </a:stretch>
        </p:blipFill>
        <p:spPr bwMode="auto">
          <a:xfrm>
            <a:off x="6029395" y="436798"/>
            <a:ext cx="2551809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7d195523061f1c0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 hidden="1"/>
          <p:cNvSpPr txBox="1"/>
          <p:nvPr/>
        </p:nvSpPr>
        <p:spPr>
          <a:xfrm>
            <a:off x="-355600" y="1803400"/>
            <a:ext cx="328295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273968" y="5979369"/>
            <a:ext cx="9663685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732184" y="5339885"/>
            <a:ext cx="27983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思源黑体 CN Normal" panose="020B0400000000000000" pitchFamily="34" charset="-122"/>
                <a:cs typeface="+mn-cs"/>
              </a:rPr>
              <a:t>组长：郝家乐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319102" y="6130586"/>
            <a:ext cx="1031020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组员：谢羽佳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王子睿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黄思甜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马雨芯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Harshita" panose="02000503000000000000" pitchFamily="2" charset="0"/>
                <a:ea typeface="思源黑体 CN Normal" panose="020B0400000000000000" pitchFamily="34" charset="-122"/>
                <a:cs typeface="+mn-cs"/>
              </a:rPr>
              <a:t>陈昕雨</a:t>
            </a:r>
          </a:p>
        </p:txBody>
      </p:sp>
      <p:sp>
        <p:nvSpPr>
          <p:cNvPr id="87" name="矩形 86"/>
          <p:cNvSpPr/>
          <p:nvPr/>
        </p:nvSpPr>
        <p:spPr>
          <a:xfrm>
            <a:off x="200743" y="195542"/>
            <a:ext cx="11790515" cy="6466916"/>
          </a:xfrm>
          <a:prstGeom prst="rect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4927" y="1813788"/>
            <a:ext cx="6967243" cy="230505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20981" y="2283460"/>
            <a:ext cx="6495134" cy="1145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</a:rPr>
              <a:t>智慧信息终端</a:t>
            </a:r>
          </a:p>
        </p:txBody>
      </p:sp>
      <p:sp>
        <p:nvSpPr>
          <p:cNvPr id="80" name="矩形 79"/>
          <p:cNvSpPr/>
          <p:nvPr/>
        </p:nvSpPr>
        <p:spPr>
          <a:xfrm>
            <a:off x="4363272" y="4286351"/>
            <a:ext cx="2698817" cy="27872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4546599" y="736600"/>
            <a:ext cx="998258" cy="5314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-682" y="-1"/>
            <a:ext cx="383939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9357" y="524627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系统结构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6005181" y="1527577"/>
            <a:ext cx="113122" cy="1131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52741" y="1332642"/>
            <a:ext cx="5023215" cy="189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数据采集模块：定时读取传感器数据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TCP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通信模块：数据交换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D6DCE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数据处理模块：姿态解算、温湿度计算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D6DCE5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RTC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定时模块：时钟与任务管理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6DCE5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8587"/>
          <a:stretch>
            <a:fillRect/>
          </a:stretch>
        </p:blipFill>
        <p:spPr>
          <a:xfrm>
            <a:off x="257710" y="1484008"/>
            <a:ext cx="4907108" cy="3836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8303" y="624756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模块选择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77201" y="4657081"/>
            <a:ext cx="2036751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并行处理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低功耗优化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6DCE5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252741" y="4855872"/>
            <a:ext cx="113122" cy="1131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9302" y="3768209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软件架构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B54A9-D27E-ABEE-DDCE-6B2508F51675}"/>
              </a:ext>
            </a:extLst>
          </p:cNvPr>
          <p:cNvSpPr txBox="1"/>
          <p:nvPr/>
        </p:nvSpPr>
        <p:spPr>
          <a:xfrm>
            <a:off x="11410394" y="388515"/>
            <a:ext cx="461665" cy="168799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D6DCE5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技术方案分析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D6DCE5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F168B-6ECA-AB3E-896B-40BFA9A14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78A6C5A-4ABE-BF84-14B6-2765A161331F}"/>
              </a:ext>
            </a:extLst>
          </p:cNvPr>
          <p:cNvSpPr txBox="1"/>
          <p:nvPr/>
        </p:nvSpPr>
        <p:spPr>
          <a:xfrm>
            <a:off x="1397679" y="2175480"/>
            <a:ext cx="736200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defRPr/>
            </a:pP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WiFi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模块稳定性： 在远程通信中可能出现连接不稳定的问题，尤其是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TCP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长连接。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/>
              <a:ea typeface="思源黑体 CN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6284F-9773-033B-BCF4-433F59C56C95}"/>
              </a:ext>
            </a:extLst>
          </p:cNvPr>
          <p:cNvSpPr txBox="1"/>
          <p:nvPr/>
        </p:nvSpPr>
        <p:spPr>
          <a:xfrm>
            <a:off x="715259" y="1085278"/>
            <a:ext cx="342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问题与挑战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C9E8DF-7CC0-B56A-8161-48EB24FEDD1E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1DF8C1-1D3F-8B96-CD0E-AA4D4F5F7E46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DA27FD-1585-0C4F-CDEB-8A721425BEC6}"/>
              </a:ext>
            </a:extLst>
          </p:cNvPr>
          <p:cNvSpPr txBox="1"/>
          <p:nvPr/>
        </p:nvSpPr>
        <p:spPr>
          <a:xfrm>
            <a:off x="11445766" y="485373"/>
            <a:ext cx="461665" cy="15451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问题与挑战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C255AD-2106-7C29-DE7E-5593A119BC6B}"/>
              </a:ext>
            </a:extLst>
          </p:cNvPr>
          <p:cNvSpPr txBox="1"/>
          <p:nvPr/>
        </p:nvSpPr>
        <p:spPr>
          <a:xfrm>
            <a:off x="1377801" y="3615933"/>
            <a:ext cx="728249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使用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MPU6050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模块进行姿态角度解算时，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I2C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通信速率限制影响实时性。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/>
              <a:ea typeface="思源黑体 CN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B3C9A0-C308-CBB3-7D16-375E985B22C6}"/>
              </a:ext>
            </a:extLst>
          </p:cNvPr>
          <p:cNvSpPr txBox="1"/>
          <p:nvPr/>
        </p:nvSpPr>
        <p:spPr>
          <a:xfrm>
            <a:off x="1397679" y="5104075"/>
            <a:ext cx="720399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如何确保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RTC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时间与实际时间一致，避免因掉电导致时间错误。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/>
              <a:ea typeface="思源黑体 CN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AFCE50E-DE04-4A63-1D1D-C5813D1BED91}"/>
              </a:ext>
            </a:extLst>
          </p:cNvPr>
          <p:cNvSpPr/>
          <p:nvPr/>
        </p:nvSpPr>
        <p:spPr>
          <a:xfrm>
            <a:off x="907348" y="2431357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7D01CE-477B-F233-D60D-B12C7DA2ED86}"/>
              </a:ext>
            </a:extLst>
          </p:cNvPr>
          <p:cNvSpPr/>
          <p:nvPr/>
        </p:nvSpPr>
        <p:spPr>
          <a:xfrm>
            <a:off x="907348" y="3882470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2C1A0B4-2F8C-EEAB-BC58-01D62A5F753D}"/>
              </a:ext>
            </a:extLst>
          </p:cNvPr>
          <p:cNvSpPr/>
          <p:nvPr/>
        </p:nvSpPr>
        <p:spPr>
          <a:xfrm>
            <a:off x="907348" y="5377097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9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BA2BA-D41D-AC40-F2BA-D6637E81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97D41BD-93AC-0FFA-D798-257BB69E7DAE}"/>
              </a:ext>
            </a:extLst>
          </p:cNvPr>
          <p:cNvSpPr txBox="1"/>
          <p:nvPr/>
        </p:nvSpPr>
        <p:spPr>
          <a:xfrm>
            <a:off x="1493838" y="1763195"/>
            <a:ext cx="3826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国产代替 ：选用国产 </a:t>
            </a:r>
            <a:r>
              <a:rPr lang="en-US" altLang="zh-CN" sz="2000" dirty="0"/>
              <a:t>MCU</a:t>
            </a:r>
            <a:r>
              <a:rPr lang="zh-CN" altLang="en-US" sz="2000" dirty="0"/>
              <a:t>（微控制器）和传感器是降低成本的有效手段。与进口元件相比，国产元件通常具有价格优势，并且在供应链上更加灵活。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9A077D-DA72-57ED-73E9-C72D2E2E1797}"/>
              </a:ext>
            </a:extLst>
          </p:cNvPr>
          <p:cNvSpPr txBox="1"/>
          <p:nvPr/>
        </p:nvSpPr>
        <p:spPr>
          <a:xfrm>
            <a:off x="1426489" y="892086"/>
            <a:ext cx="342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成本优化方案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B59E8B-9441-213A-D428-4535B07C4FAB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F78B069-A1A0-AC68-94E1-89723EE119F7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D85493-7795-3FC1-8F52-8E1B525EB7E1}"/>
              </a:ext>
            </a:extLst>
          </p:cNvPr>
          <p:cNvSpPr txBox="1"/>
          <p:nvPr/>
        </p:nvSpPr>
        <p:spPr>
          <a:xfrm>
            <a:off x="11445766" y="485373"/>
            <a:ext cx="461665" cy="235721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功能拓展与改进思路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DA5D1C-F7D6-869B-ACB8-5F8247F81582}"/>
              </a:ext>
            </a:extLst>
          </p:cNvPr>
          <p:cNvSpPr/>
          <p:nvPr/>
        </p:nvSpPr>
        <p:spPr>
          <a:xfrm>
            <a:off x="1138940" y="1880937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DBB25F9-006A-A571-336C-1959A0184052}"/>
              </a:ext>
            </a:extLst>
          </p:cNvPr>
          <p:cNvSpPr/>
          <p:nvPr/>
        </p:nvSpPr>
        <p:spPr>
          <a:xfrm>
            <a:off x="1138940" y="4283291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7AAC6-4D83-7BC4-7051-905CA749D12F}"/>
              </a:ext>
            </a:extLst>
          </p:cNvPr>
          <p:cNvSpPr txBox="1"/>
          <p:nvPr/>
        </p:nvSpPr>
        <p:spPr>
          <a:xfrm>
            <a:off x="6367502" y="1655166"/>
            <a:ext cx="336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WIFI </a:t>
            </a:r>
            <a:r>
              <a:rPr lang="zh-CN" altLang="en-US" dirty="0"/>
              <a:t>模块可以连接正点原子厂商提供的原子云服务，联网后可以实现无线数据收发和</a:t>
            </a:r>
            <a:r>
              <a:rPr lang="en-US" altLang="zh-CN" dirty="0"/>
              <a:t>web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，移动端多独立设备场景控制 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51EEF8-F656-171F-CEC8-24B34C6A6380}"/>
              </a:ext>
            </a:extLst>
          </p:cNvPr>
          <p:cNvSpPr txBox="1"/>
          <p:nvPr/>
        </p:nvSpPr>
        <p:spPr>
          <a:xfrm>
            <a:off x="1493839" y="4160951"/>
            <a:ext cx="3826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优化 </a:t>
            </a:r>
            <a:r>
              <a:rPr lang="en-US" altLang="zh-CN" sz="2000" dirty="0"/>
              <a:t>PCB</a:t>
            </a:r>
            <a:r>
              <a:rPr lang="zh-CN" altLang="en-US" sz="2000" dirty="0"/>
              <a:t>设计 ：优化</a:t>
            </a:r>
            <a:r>
              <a:rPr lang="en-US" altLang="zh-CN" sz="2000" dirty="0"/>
              <a:t>PCB </a:t>
            </a:r>
            <a:r>
              <a:rPr lang="zh-CN" altLang="en-US" sz="2000" dirty="0"/>
              <a:t>设计，减少多余布线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3071BD-AB4A-4ADE-1173-FA24B9AADC23}"/>
              </a:ext>
            </a:extLst>
          </p:cNvPr>
          <p:cNvSpPr txBox="1"/>
          <p:nvPr/>
        </p:nvSpPr>
        <p:spPr>
          <a:xfrm>
            <a:off x="6202142" y="869679"/>
            <a:ext cx="342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方案改进分析 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E920D23-C19E-9FEF-4B19-A0286D6DDCFA}"/>
              </a:ext>
            </a:extLst>
          </p:cNvPr>
          <p:cNvSpPr/>
          <p:nvPr/>
        </p:nvSpPr>
        <p:spPr>
          <a:xfrm>
            <a:off x="6129042" y="4542887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B3C4B72-9D17-2F4D-D070-B299643A443E}"/>
              </a:ext>
            </a:extLst>
          </p:cNvPr>
          <p:cNvSpPr/>
          <p:nvPr/>
        </p:nvSpPr>
        <p:spPr>
          <a:xfrm>
            <a:off x="6096000" y="3510183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8D9B7C5-821B-A455-CBDD-972D757AB603}"/>
              </a:ext>
            </a:extLst>
          </p:cNvPr>
          <p:cNvSpPr/>
          <p:nvPr/>
        </p:nvSpPr>
        <p:spPr>
          <a:xfrm>
            <a:off x="6129042" y="1763195"/>
            <a:ext cx="146200" cy="139188"/>
          </a:xfrm>
          <a:prstGeom prst="round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5C6D3D-92B7-0E44-B12A-F8768273E371}"/>
              </a:ext>
            </a:extLst>
          </p:cNvPr>
          <p:cNvSpPr txBox="1"/>
          <p:nvPr/>
        </p:nvSpPr>
        <p:spPr>
          <a:xfrm>
            <a:off x="6343698" y="3397433"/>
            <a:ext cx="332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通过中间站代理连接，可以实现多</a:t>
            </a:r>
            <a:r>
              <a:rPr lang="en-US" altLang="zh-CN" dirty="0"/>
              <a:t>IP</a:t>
            </a:r>
            <a:r>
              <a:rPr lang="zh-CN" altLang="en-US" dirty="0"/>
              <a:t>多设备的多端控制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F9B2F-250A-6FBE-FDC1-0DEBF7DF11CE}"/>
              </a:ext>
            </a:extLst>
          </p:cNvPr>
          <p:cNvSpPr txBox="1"/>
          <p:nvPr/>
        </p:nvSpPr>
        <p:spPr>
          <a:xfrm>
            <a:off x="6422977" y="4422479"/>
            <a:ext cx="3274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增加传感器，抓取到本地的更多环境数据 </a:t>
            </a:r>
          </a:p>
        </p:txBody>
      </p:sp>
    </p:spTree>
    <p:extLst>
      <p:ext uri="{BB962C8B-B14F-4D97-AF65-F5344CB8AC3E}">
        <p14:creationId xmlns:p14="http://schemas.microsoft.com/office/powerpoint/2010/main" val="158358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11" grpId="0"/>
      <p:bldP spid="12" grpId="0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528918" y="268941"/>
            <a:ext cx="11134165" cy="69073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3" name="文本框 42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432561"/>
            <a:ext cx="369332" cy="707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  <a:cs typeface="+mn-cs"/>
              </a:rPr>
              <a:t>EST SEA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4" name="文本框 43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2958141"/>
            <a:ext cx="369332" cy="707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  <a:cs typeface="+mn-cs"/>
              </a:rPr>
              <a:t>PUSH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5" name="文本框 44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5483722"/>
            <a:ext cx="369332" cy="9200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  <a:cs typeface="+mn-cs"/>
              </a:rPr>
              <a:t>EVOLUTION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07530" y="1720850"/>
            <a:ext cx="421005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23383"/>
          <a:stretch>
            <a:fillRect/>
          </a:stretch>
        </p:blipFill>
        <p:spPr>
          <a:xfrm>
            <a:off x="703531" y="1713329"/>
            <a:ext cx="10739721" cy="40008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3422" y="720595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i="1" dirty="0">
                <a:solidFill>
                  <a:srgbClr val="031D32"/>
                </a:solidFill>
                <a:latin typeface="思源宋体 ExtraLight" panose="02020200000000000000" pitchFamily="18" charset="-122"/>
                <a:ea typeface="思源宋体 ExtraLight" panose="02020200000000000000" pitchFamily="18" charset="-122"/>
              </a:rPr>
              <a:t>会议记录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思源宋体 ExtraLight" panose="02020200000000000000" pitchFamily="18" charset="-122"/>
              <a:ea typeface="思源宋体 ExtraLight" panose="02020200000000000000" pitchFamily="18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B91310-78C3-4FA7-956A-B73E2E120030}"/>
              </a:ext>
            </a:extLst>
          </p:cNvPr>
          <p:cNvSpPr txBox="1"/>
          <p:nvPr/>
        </p:nvSpPr>
        <p:spPr>
          <a:xfrm>
            <a:off x="11677693" y="383057"/>
            <a:ext cx="461665" cy="242349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组织架构和项目管理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845113"/>
            <a:ext cx="342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031D32"/>
                </a:solidFill>
                <a:latin typeface="Britannic Bold" panose="020B0903060703020204" pitchFamily="34" charset="0"/>
                <a:ea typeface="思源黑体 CN Normal" panose="020B0400000000000000" pitchFamily="34" charset="-122"/>
                <a:cs typeface="阿里巴巴普惠体" panose="00020600040101010101" charset="-122"/>
              </a:rPr>
              <a:t>版本更新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Britannic Bold" panose="020B0903060703020204" pitchFamily="34" charset="0"/>
              <a:ea typeface="思源黑体 CN Normal" panose="020B0400000000000000" pitchFamily="34" charset="-122"/>
              <a:cs typeface="阿里巴巴普惠体" panose="0002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1" y="1915200"/>
            <a:ext cx="9608250" cy="41452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C180C6-520C-ABDC-2426-87089C0F70BC}"/>
              </a:ext>
            </a:extLst>
          </p:cNvPr>
          <p:cNvSpPr txBox="1"/>
          <p:nvPr/>
        </p:nvSpPr>
        <p:spPr>
          <a:xfrm>
            <a:off x="11412527" y="485373"/>
            <a:ext cx="461665" cy="246324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功能拓展和改进思路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9634" y="717122"/>
            <a:ext cx="342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Britannic Bold" panose="020B0903060703020204" pitchFamily="34" charset="0"/>
                <a:ea typeface="思源黑体 CN Normal" panose="020B0400000000000000" pitchFamily="34" charset="-122"/>
                <a:cs typeface="阿里巴巴普惠体" panose="00020600040101010101" charset="-122"/>
              </a:rPr>
              <a:t>github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Britannic Bold" panose="020B0903060703020204" pitchFamily="34" charset="0"/>
                <a:ea typeface="思源黑体 CN Normal" panose="020B0400000000000000" pitchFamily="34" charset="-122"/>
                <a:cs typeface="阿里巴巴普惠体" panose="00020600040101010101" charset="-122"/>
              </a:rPr>
              <a:t>仓库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Britannic Bold" panose="020B0903060703020204" pitchFamily="34" charset="0"/>
              <a:ea typeface="思源黑体 CN Normal" panose="020B0400000000000000" pitchFamily="34" charset="-122"/>
              <a:cs typeface="阿里巴巴普惠体" panose="0002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659218"/>
            <a:ext cx="9451716" cy="50774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2F0504-C0FF-0220-8731-21B22AD63C8F}"/>
              </a:ext>
            </a:extLst>
          </p:cNvPr>
          <p:cNvSpPr txBox="1"/>
          <p:nvPr/>
        </p:nvSpPr>
        <p:spPr>
          <a:xfrm>
            <a:off x="11412527" y="485373"/>
            <a:ext cx="461665" cy="246324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功能拓展和改进思路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 hidden="1"/>
          <p:cNvSpPr txBox="1"/>
          <p:nvPr/>
        </p:nvSpPr>
        <p:spPr>
          <a:xfrm>
            <a:off x="-355600" y="1803400"/>
            <a:ext cx="328295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00743" y="195542"/>
            <a:ext cx="11790515" cy="6466916"/>
          </a:xfrm>
          <a:prstGeom prst="rect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2050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8"/>
          <a:stretch>
            <a:fillRect/>
          </a:stretch>
        </p:blipFill>
        <p:spPr bwMode="auto">
          <a:xfrm>
            <a:off x="417755" y="530081"/>
            <a:ext cx="1338217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r="44727"/>
          <a:stretch>
            <a:fillRect/>
          </a:stretch>
        </p:blipFill>
        <p:spPr bwMode="auto">
          <a:xfrm>
            <a:off x="1972984" y="514652"/>
            <a:ext cx="2551809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Circuit Macro photo and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8"/>
          <a:stretch>
            <a:fillRect/>
          </a:stretch>
        </p:blipFill>
        <p:spPr bwMode="auto">
          <a:xfrm>
            <a:off x="4741374" y="514652"/>
            <a:ext cx="2667175" cy="461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135787" y="3099252"/>
            <a:ext cx="6036054" cy="3071914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7199" y="3346864"/>
            <a:ext cx="56920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lonna MT" panose="04020805060202030203" pitchFamily="82" charset="0"/>
                <a:ea typeface="思源黑体 CN Normal" panose="020B0400000000000000" pitchFamily="34" charset="-122"/>
                <a:cs typeface="+mn-cs"/>
              </a:rPr>
              <a:t>Thanks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lonna MT" panose="04020805060202030203" pitchFamily="82" charset="0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661461" y="5207309"/>
            <a:ext cx="279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思源黑体 CN Normal" panose="020B0400000000000000" pitchFamily="34" charset="-122"/>
                <a:cs typeface="+mn-cs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765" y="268664"/>
            <a:ext cx="11208470" cy="632067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7442" y="617161"/>
            <a:ext cx="4267835" cy="602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latin typeface="华文中宋" panose="02010600040101010101" charset="-122"/>
                <a:ea typeface="华文中宋" panose="02010600040101010101" charset="-122"/>
              </a:rPr>
              <a:t>任务要求和评估标准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460" y="1568273"/>
            <a:ext cx="10267315" cy="536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任务要求</a:t>
            </a: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设计制作一个可以抓取、显示传感器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、网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络信息的智慧信息终端.要求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①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具有丰富的图形显示界面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②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具备数据通信基本功能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③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具有一定的人机交互功能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④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其他扩展功能与设计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（如：RTC 配置时间日历、无线通信和数据采集等）</a:t>
            </a:r>
          </a:p>
          <a:p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评估标准</a:t>
            </a: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① 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能完整清晰显示各类采集到的数据、数据传输稳定可靠、可以方便实现对终端的控制</a:t>
            </a:r>
          </a:p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②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RTC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配置时间信息准确、终端可以稳定地与其它无线设备进行连接与数据交互</a:t>
            </a: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③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满足实时性要求、具备一定的环境适应性和抗干扰能力</a:t>
            </a:r>
          </a:p>
          <a:p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7318E2-FF5F-757A-F009-5C5BC165FF93}"/>
              </a:ext>
            </a:extLst>
          </p:cNvPr>
          <p:cNvSpPr txBox="1"/>
          <p:nvPr/>
        </p:nvSpPr>
        <p:spPr>
          <a:xfrm>
            <a:off x="11097010" y="485361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项目概述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528918" y="268941"/>
            <a:ext cx="11134165" cy="69073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3" name="文本框 42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432561"/>
            <a:ext cx="369332" cy="707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</a:rPr>
              <a:t>EST SEA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44" name="文本框 43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2958141"/>
            <a:ext cx="369332" cy="707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</a:rPr>
              <a:t>PUSH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45" name="文本框 44" descr="e7d195523061f1c03666317325b3a25331a3ff6575ad3de35D20CE66331BF391ABBBA49479D671FC33A993E8B561D9C243CED51B425F3A925E375E702C5724D403CD75A21B6DB2D04DA790B885734541EFFD57CDD81682DA8C3DC221E476F9081FE353C0913851395FBD1AA6ADDC81774CF087759CC37B30DCE86A80381A63EEFE2D023E61A1BB8188BF76D2DC6FE3B9"/>
          <p:cNvSpPr txBox="1"/>
          <p:nvPr/>
        </p:nvSpPr>
        <p:spPr>
          <a:xfrm>
            <a:off x="52642" y="5483722"/>
            <a:ext cx="369332" cy="9200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Abadi" panose="020B0604020104020204" pitchFamily="34" charset="0"/>
                <a:ea typeface="思源黑体 CN Normal" panose="020B0400000000000000" pitchFamily="34" charset="-122"/>
              </a:rPr>
              <a:t>EVOLUTION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Abadi" panose="020B06040201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8287" y="638331"/>
            <a:ext cx="242506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latin typeface="华文中宋" panose="02010600040101010101" charset="-122"/>
                <a:ea typeface="华文中宋" panose="02010600040101010101" charset="-122"/>
              </a:rPr>
              <a:t>基本功能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6589" y="1357761"/>
            <a:ext cx="2826385" cy="2196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图形显示</a:t>
            </a:r>
          </a:p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结果展示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400" dirty="0"/>
              <a:t>   </a:t>
            </a:r>
            <a:r>
              <a:rPr lang="en-US" altLang="zh-CN" dirty="0"/>
              <a:t> </a:t>
            </a:r>
          </a:p>
        </p:txBody>
      </p:sp>
      <p:pic>
        <p:nvPicPr>
          <p:cNvPr id="15" name="图片 14" descr="微信图片_20241224151458"/>
          <p:cNvPicPr>
            <a:picLocks noChangeAspect="1"/>
          </p:cNvPicPr>
          <p:nvPr/>
        </p:nvPicPr>
        <p:blipFill>
          <a:blip r:embed="rId3"/>
          <a:srcRect l="6493" t="9706" r="11554" b="6944"/>
          <a:stretch/>
        </p:blipFill>
        <p:spPr>
          <a:xfrm rot="16200000">
            <a:off x="3032016" y="1362772"/>
            <a:ext cx="6127969" cy="467908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07530" y="1720850"/>
            <a:ext cx="421005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16FDC4-F7D5-39FE-2226-D16F47B31C13}"/>
              </a:ext>
            </a:extLst>
          </p:cNvPr>
          <p:cNvSpPr txBox="1"/>
          <p:nvPr/>
        </p:nvSpPr>
        <p:spPr>
          <a:xfrm>
            <a:off x="11097010" y="485361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工作成果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96570" y="738573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数据通信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24244" y="1262573"/>
            <a:ext cx="4123690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代码截图</a:t>
            </a:r>
          </a:p>
        </p:txBody>
      </p:sp>
      <p:pic>
        <p:nvPicPr>
          <p:cNvPr id="19" name="图片 18" descr="397910471-fd3f89e1-a505-42d9-a3f0-38e5fc6cf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2" y="1737609"/>
            <a:ext cx="8198375" cy="47409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CA6FE92-64AD-CB96-BE30-C521995FD187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B80DDD-6021-3083-B4C2-07DDAE3F667F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92C894-44FC-95B9-6A0C-B7EED292F625}"/>
              </a:ext>
            </a:extLst>
          </p:cNvPr>
          <p:cNvSpPr txBox="1"/>
          <p:nvPr/>
        </p:nvSpPr>
        <p:spPr>
          <a:xfrm>
            <a:off x="11464597" y="603325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工作成果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23533" y="1191963"/>
            <a:ext cx="406400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①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代码部分</a:t>
            </a:r>
          </a:p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 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533" y="679470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人机交互</a:t>
            </a:r>
          </a:p>
        </p:txBody>
      </p:sp>
      <p:pic>
        <p:nvPicPr>
          <p:cNvPr id="26" name="图片 25" descr="屏幕截图 2024-12-24 152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9" y="1605962"/>
            <a:ext cx="3266454" cy="14136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47553" y="3019612"/>
            <a:ext cx="4880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 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主程序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main.c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中的按键等待来切状态的代码</a:t>
            </a:r>
          </a:p>
        </p:txBody>
      </p:sp>
      <p:pic>
        <p:nvPicPr>
          <p:cNvPr id="10" name="图片 9" descr="397910384-0bcaa9e1-9b05-4874-8fc4-dc39657e55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0" y="3458417"/>
            <a:ext cx="5363845" cy="31603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36468" y="1491733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按键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KEY1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进入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TCP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透传模式：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9" name="图片 28" descr="397910114-0dfb5ddf-b7b0-458d-90f9-0c6c14f91860"/>
          <p:cNvPicPr>
            <a:picLocks noChangeAspect="1"/>
          </p:cNvPicPr>
          <p:nvPr/>
        </p:nvPicPr>
        <p:blipFill>
          <a:blip r:embed="rId4"/>
          <a:srcRect l="20010" t="22732" r="6676" b="17516"/>
          <a:stretch/>
        </p:blipFill>
        <p:spPr>
          <a:xfrm>
            <a:off x="8648367" y="609600"/>
            <a:ext cx="2456698" cy="301487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969415" y="3667501"/>
            <a:ext cx="5043170" cy="930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通过TCP透传模式，分别发送temp 、 humi 、mpu 进入三种模式：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39956" y="1089143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②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结果展示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256B99-06EA-47D8-44B9-32D7E82FA63B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952150-1801-B74B-FCDF-97C303F80E7E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33" name="图片 32" descr="397910211-81d6a6f2-f7b5-4555-99d9-a770018cbbe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486" y="4420125"/>
            <a:ext cx="5401945" cy="20935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84028E-2450-D918-346B-876D9815FCDC}"/>
              </a:ext>
            </a:extLst>
          </p:cNvPr>
          <p:cNvSpPr txBox="1"/>
          <p:nvPr/>
        </p:nvSpPr>
        <p:spPr>
          <a:xfrm>
            <a:off x="11435956" y="544222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工作成果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0685" y="958863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</a:rPr>
              <a:t>三、拓展功能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0727" y="168433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RTC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配置时间日历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87575" y="17049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397910518-d0c9249e-cc46-411b-bf74-39a78456b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3" y="2557488"/>
            <a:ext cx="5856164" cy="3950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132" y="2089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代码部分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80039" y="174742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TCP </a:t>
            </a:r>
            <a:r>
              <a:rPr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透传进行数据抓取和控制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25487" y="20732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结果展示</a:t>
            </a:r>
          </a:p>
        </p:txBody>
      </p:sp>
      <p:pic>
        <p:nvPicPr>
          <p:cNvPr id="10" name="图片 9" descr="微信图片_20241224203348"/>
          <p:cNvPicPr>
            <a:picLocks noChangeAspect="1"/>
          </p:cNvPicPr>
          <p:nvPr/>
        </p:nvPicPr>
        <p:blipFill>
          <a:blip r:embed="rId4"/>
          <a:srcRect t="20999" b="16658"/>
          <a:stretch/>
        </p:blipFill>
        <p:spPr>
          <a:xfrm>
            <a:off x="7358793" y="2708030"/>
            <a:ext cx="3388719" cy="37563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920A5D-072D-3A19-BC83-9E4B41AB6DFE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637E16-5E6F-5703-3FFC-492042AC72AE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FA1C71-07C1-5D6E-72C7-3E70A2E5C293}"/>
              </a:ext>
            </a:extLst>
          </p:cNvPr>
          <p:cNvSpPr txBox="1"/>
          <p:nvPr/>
        </p:nvSpPr>
        <p:spPr>
          <a:xfrm>
            <a:off x="11408233" y="572190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工作成果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4893" y="778932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、数据采集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8005" y="1302152"/>
            <a:ext cx="10728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在本次智慧信息终端项目的实施过程中，采用了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MPU6050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传感器模块、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DHT11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温湿度模块和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MAX30102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心率模块</a:t>
            </a:r>
          </a:p>
        </p:txBody>
      </p:sp>
      <p:pic>
        <p:nvPicPr>
          <p:cNvPr id="11" name="图片 10" descr="屏幕截图 2024-12-24 190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41" y="1905175"/>
            <a:ext cx="7415337" cy="48237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870858-15C5-2394-5B9A-ADDAEBF9C81C}"/>
              </a:ext>
            </a:extLst>
          </p:cNvPr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83AACB-A74B-3E12-E0A5-88931CC71EDE}"/>
              </a:ext>
            </a:extLst>
          </p:cNvPr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779708-BE51-CBE2-8998-47E7E56857A7}"/>
              </a:ext>
            </a:extLst>
          </p:cNvPr>
          <p:cNvSpPr txBox="1"/>
          <p:nvPr/>
        </p:nvSpPr>
        <p:spPr>
          <a:xfrm>
            <a:off x="11389442" y="485373"/>
            <a:ext cx="461665" cy="13169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工作成果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79357" y="524627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系统结构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7653" y="377797"/>
            <a:ext cx="2529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D6DCE5"/>
                </a:solidFill>
                <a:effectLst/>
                <a:uLnTx/>
                <a:uFillTx/>
                <a:latin typeface="思源宋体 ExtraLight" panose="02020200000000000000" pitchFamily="18" charset="-122"/>
                <a:ea typeface="思源宋体 ExtraLight" panose="02020200000000000000" pitchFamily="18" charset="-122"/>
                <a:cs typeface="+mn-cs"/>
              </a:rPr>
              <a:t>结果展示</a:t>
            </a:r>
          </a:p>
        </p:txBody>
      </p:sp>
      <p:pic>
        <p:nvPicPr>
          <p:cNvPr id="1026" name="Picture 2" descr="23fef515fe82536b7b488e969f5058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4" y="1452042"/>
            <a:ext cx="4820829" cy="36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0786" r="9879" b="6564"/>
          <a:stretch>
            <a:fillRect/>
          </a:stretch>
        </p:blipFill>
        <p:spPr>
          <a:xfrm rot="16200000">
            <a:off x="3093109" y="1593734"/>
            <a:ext cx="5531900" cy="3807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16857" b="1620"/>
          <a:stretch>
            <a:fillRect/>
          </a:stretch>
        </p:blipFill>
        <p:spPr>
          <a:xfrm>
            <a:off x="8190095" y="731739"/>
            <a:ext cx="3753974" cy="5440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5279" y="2298741"/>
            <a:ext cx="10835512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需求和任务分析 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方案设计 ；工作拆分和安排 ；硬件开发 ；软件开发 ；测试与调试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/>
              <a:ea typeface="思源黑体 CN" panose="020B0800000000000000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团队分工 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硬件组（电路与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PCB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设计）：马雨芯；王子睿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软件组（程序开发）：郝家乐；陈昕雨；黄思甜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测试组（功能验证）：王子睿；谢羽佳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课程报告：小组成员陈昕雨，黄思甜，马雨芯整理相应工作，统一编排攥写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PPT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/>
                <a:ea typeface="思源黑体 CN" panose="020B0800000000000000" charset="-122"/>
                <a:cs typeface="Arial" panose="020B0604020202020204" pitchFamily="34" charset="0"/>
              </a:rPr>
              <a:t>与视频展示：谢羽佳；王子睿；郝家乐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/>
              <a:ea typeface="思源黑体 CN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046" y="913000"/>
            <a:ext cx="342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31D32"/>
                </a:solidFill>
                <a:effectLst/>
                <a:uLnTx/>
                <a:uFillTx/>
                <a:latin typeface="Britannic Bold" panose="020B0903060703020204" pitchFamily="34" charset="0"/>
                <a:ea typeface="思源黑体 CN Normal" panose="020B0400000000000000" pitchFamily="34" charset="-122"/>
                <a:cs typeface="阿里巴巴普惠体" panose="00020600040101010101" charset="-122"/>
              </a:rPr>
              <a:t>项目管理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Britannic Bold" panose="020B0903060703020204" pitchFamily="34" charset="0"/>
              <a:ea typeface="思源黑体 CN Normal" panose="020B0400000000000000" pitchFamily="34" charset="-122"/>
              <a:cs typeface="阿里巴巴普惠体" panose="000206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4893" y="364723"/>
            <a:ext cx="5056417" cy="241300"/>
          </a:xfrm>
          <a:prstGeom prst="rect">
            <a:avLst/>
          </a:prstGeom>
          <a:solidFill>
            <a:srgbClr val="031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278780" y="475822"/>
            <a:ext cx="11649571" cy="6674278"/>
          </a:xfrm>
          <a:prstGeom prst="rect">
            <a:avLst/>
          </a:prstGeom>
          <a:noFill/>
          <a:ln w="28575">
            <a:solidFill>
              <a:srgbClr val="03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94DCF7-8D43-CE02-EDD4-BB1C693A9267}"/>
              </a:ext>
            </a:extLst>
          </p:cNvPr>
          <p:cNvSpPr txBox="1"/>
          <p:nvPr/>
        </p:nvSpPr>
        <p:spPr>
          <a:xfrm>
            <a:off x="11425888" y="475822"/>
            <a:ext cx="461665" cy="242349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31D32"/>
                </a:solidFill>
                <a:latin typeface="Impact" panose="020B0806030902050204" pitchFamily="34" charset="0"/>
                <a:ea typeface="思源黑体 CN Normal" panose="020B0400000000000000" pitchFamily="34" charset="-122"/>
                <a:cs typeface="Aharoni" panose="02010803020104030203" pitchFamily="2" charset="-79"/>
              </a:rPr>
              <a:t>组织架构和项目管理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31D32"/>
              </a:solidFill>
              <a:effectLst/>
              <a:uLnTx/>
              <a:uFillTx/>
              <a:latin typeface="Impact" panose="020B0806030902050204" pitchFamily="34" charset="0"/>
              <a:ea typeface="思源黑体 CN Normal" panose="020B0400000000000000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Q3YzBiZGMyMDQ5MDI1MjUzMjMxNWNkYmI1MTdlZGY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613</Words>
  <Application>Microsoft Office PowerPoint</Application>
  <PresentationFormat>宽屏</PresentationFormat>
  <Paragraphs>103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Harshita</vt:lpstr>
      <vt:lpstr>等线</vt:lpstr>
      <vt:lpstr>等线 Light</vt:lpstr>
      <vt:lpstr>黑体</vt:lpstr>
      <vt:lpstr>华文中宋</vt:lpstr>
      <vt:lpstr>思源黑体 CN Normal</vt:lpstr>
      <vt:lpstr>思源宋体 ExtraLight</vt:lpstr>
      <vt:lpstr>Abadi</vt:lpstr>
      <vt:lpstr>Arial</vt:lpstr>
      <vt:lpstr>Britannic Bold</vt:lpstr>
      <vt:lpstr>Colonna MT</vt:lpstr>
      <vt:lpstr>Impact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怡 杨</dc:creator>
  <cp:lastModifiedBy>Jia Le Hao</cp:lastModifiedBy>
  <cp:revision>47</cp:revision>
  <dcterms:created xsi:type="dcterms:W3CDTF">2023-11-29T09:17:00Z</dcterms:created>
  <dcterms:modified xsi:type="dcterms:W3CDTF">2024-12-25T13:14:14Z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DE8781A432CF49859BD769FE880292B1_12</vt:lpwstr>
  </property>
  <property fmtid="{D5CDD505-2E9C-101B-9397-08002B2CF9AE}" pid="3" name="KSOProductBuildVer">
    <vt:lpwstr>2052-12.1.0.17133</vt:lpwstr>
  </property>
</Properties>
</file>